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9" r:id="rId4"/>
    <p:sldId id="260" r:id="rId5"/>
    <p:sldId id="268" r:id="rId6"/>
    <p:sldId id="262" r:id="rId7"/>
    <p:sldId id="270" r:id="rId8"/>
    <p:sldId id="264" r:id="rId9"/>
    <p:sldId id="266" r:id="rId10"/>
    <p:sldId id="275" r:id="rId11"/>
    <p:sldId id="274" r:id="rId12"/>
    <p:sldId id="273" r:id="rId13"/>
    <p:sldId id="267" r:id="rId14"/>
    <p:sldId id="263" r:id="rId15"/>
    <p:sldId id="269" r:id="rId16"/>
    <p:sldId id="271" r:id="rId1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7" d="100"/>
          <a:sy n="67" d="100"/>
        </p:scale>
        <p:origin x="1260" y="6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7EE76-D821-405C-AF8A-6ACE634E481D}" type="datetimeFigureOut">
              <a:rPr lang="en-US" smtClean="0"/>
              <a:t>7/6/2018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6FB3E-9479-4FB9-97C3-09EFF72260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1573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7EE76-D821-405C-AF8A-6ACE634E481D}" type="datetimeFigureOut">
              <a:rPr lang="en-US" smtClean="0"/>
              <a:t>7/6/2018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6FB3E-9479-4FB9-97C3-09EFF72260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5273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7EE76-D821-405C-AF8A-6ACE634E481D}" type="datetimeFigureOut">
              <a:rPr lang="en-US" smtClean="0"/>
              <a:t>7/6/2018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6FB3E-9479-4FB9-97C3-09EFF72260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6426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7EE76-D821-405C-AF8A-6ACE634E481D}" type="datetimeFigureOut">
              <a:rPr lang="en-US" smtClean="0"/>
              <a:t>7/6/2018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6FB3E-9479-4FB9-97C3-09EFF72260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6959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7EE76-D821-405C-AF8A-6ACE634E481D}" type="datetimeFigureOut">
              <a:rPr lang="en-US" smtClean="0"/>
              <a:t>7/6/2018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6FB3E-9479-4FB9-97C3-09EFF72260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1911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7EE76-D821-405C-AF8A-6ACE634E481D}" type="datetimeFigureOut">
              <a:rPr lang="en-US" smtClean="0"/>
              <a:t>7/6/2018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6FB3E-9479-4FB9-97C3-09EFF72260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2234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7EE76-D821-405C-AF8A-6ACE634E481D}" type="datetimeFigureOut">
              <a:rPr lang="en-US" smtClean="0"/>
              <a:t>7/6/2018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6FB3E-9479-4FB9-97C3-09EFF72260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9546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7EE76-D821-405C-AF8A-6ACE634E481D}" type="datetimeFigureOut">
              <a:rPr lang="en-US" smtClean="0"/>
              <a:t>7/6/2018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6FB3E-9479-4FB9-97C3-09EFF72260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5396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7EE76-D821-405C-AF8A-6ACE634E481D}" type="datetimeFigureOut">
              <a:rPr lang="en-US" smtClean="0"/>
              <a:t>7/6/2018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6FB3E-9479-4FB9-97C3-09EFF72260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0805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7EE76-D821-405C-AF8A-6ACE634E481D}" type="datetimeFigureOut">
              <a:rPr lang="en-US" smtClean="0"/>
              <a:t>7/6/2018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6FB3E-9479-4FB9-97C3-09EFF72260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1287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7EE76-D821-405C-AF8A-6ACE634E481D}" type="datetimeFigureOut">
              <a:rPr lang="en-US" smtClean="0"/>
              <a:t>7/6/2018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6FB3E-9479-4FB9-97C3-09EFF72260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4124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17EE76-D821-405C-AF8A-6ACE634E481D}" type="datetimeFigureOut">
              <a:rPr lang="en-US" smtClean="0"/>
              <a:t>7/6/2018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D6FB3E-9479-4FB9-97C3-09EFF72260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62531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2514600"/>
            <a:ext cx="9144000" cy="14478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533400"/>
            <a:ext cx="9144000" cy="2076450"/>
          </a:xfrm>
        </p:spPr>
        <p:txBody>
          <a:bodyPr>
            <a:normAutofit/>
          </a:bodyPr>
          <a:lstStyle/>
          <a:p>
            <a:r>
              <a:rPr lang="en-US" sz="5300" dirty="0" smtClean="0">
                <a:latin typeface="Adobe Caslon Pro Bold" pitchFamily="18" charset="0"/>
              </a:rPr>
              <a:t>FYP</a:t>
            </a:r>
            <a:r>
              <a:rPr lang="en-US" dirty="0" smtClean="0">
                <a:latin typeface="Adobe Caslon Pro Bold" pitchFamily="18" charset="0"/>
              </a:rPr>
              <a:t/>
            </a:r>
            <a:br>
              <a:rPr lang="en-US" dirty="0" smtClean="0">
                <a:latin typeface="Adobe Caslon Pro Bold" pitchFamily="18" charset="0"/>
              </a:rPr>
            </a:br>
            <a:r>
              <a:rPr lang="en-US" i="1" dirty="0" smtClean="0">
                <a:solidFill>
                  <a:schemeClr val="accent6"/>
                </a:solidFill>
                <a:latin typeface="Adobe Caslon Pro Bold" pitchFamily="18" charset="0"/>
              </a:rPr>
              <a:t>mid-term presentation</a:t>
            </a:r>
            <a:endParaRPr lang="en-US" i="1" dirty="0">
              <a:solidFill>
                <a:schemeClr val="accent6"/>
              </a:solidFill>
              <a:latin typeface="Adobe Caslon Pro Bold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4419600"/>
            <a:ext cx="9144000" cy="1752600"/>
          </a:xfrm>
        </p:spPr>
        <p:txBody>
          <a:bodyPr>
            <a:normAutofit lnSpcReduction="10000"/>
          </a:bodyPr>
          <a:lstStyle/>
          <a:p>
            <a:r>
              <a:rPr lang="en-US" sz="2400" dirty="0" smtClean="0">
                <a:latin typeface="Adobe Arabic" pitchFamily="18" charset="-78"/>
                <a:cs typeface="Adobe Arabic" pitchFamily="18" charset="-78"/>
              </a:rPr>
              <a:t>School of Engineering</a:t>
            </a:r>
          </a:p>
          <a:p>
            <a:r>
              <a:rPr lang="en-US" sz="2400" dirty="0" smtClean="0">
                <a:solidFill>
                  <a:schemeClr val="accent6"/>
                </a:solidFill>
                <a:latin typeface="Adobe Arabic" pitchFamily="18" charset="-78"/>
                <a:cs typeface="Adobe Arabic" pitchFamily="18" charset="-78"/>
              </a:rPr>
              <a:t>Supervisor: Mr. Leong Kuan Jeet</a:t>
            </a:r>
          </a:p>
          <a:p>
            <a:r>
              <a:rPr lang="en-US" sz="2400" dirty="0" smtClean="0">
                <a:solidFill>
                  <a:schemeClr val="accent6"/>
                </a:solidFill>
                <a:latin typeface="Adobe Arabic" pitchFamily="18" charset="-78"/>
                <a:cs typeface="Adobe Arabic" pitchFamily="18" charset="-78"/>
              </a:rPr>
              <a:t>By: Muhammad Hanafi Bin Mokhri</a:t>
            </a:r>
            <a:r>
              <a:rPr lang="en-US" sz="2400" dirty="0">
                <a:solidFill>
                  <a:schemeClr val="accent6"/>
                </a:solidFill>
                <a:latin typeface="Adobe Arabic" pitchFamily="18" charset="-78"/>
                <a:cs typeface="Adobe Arabic" pitchFamily="18" charset="-78"/>
              </a:rPr>
              <a:t> </a:t>
            </a:r>
            <a:r>
              <a:rPr lang="en-US" sz="2400" dirty="0" smtClean="0">
                <a:solidFill>
                  <a:schemeClr val="accent6"/>
                </a:solidFill>
                <a:latin typeface="Adobe Arabic" pitchFamily="18" charset="-78"/>
                <a:cs typeface="Adobe Arabic" pitchFamily="18" charset="-78"/>
              </a:rPr>
              <a:t>(155893X)</a:t>
            </a:r>
          </a:p>
          <a:p>
            <a:r>
              <a:rPr lang="en-US" sz="2400" dirty="0" smtClean="0">
                <a:latin typeface="Adobe Arabic" pitchFamily="18" charset="-78"/>
                <a:cs typeface="Adobe Arabic" pitchFamily="18" charset="-78"/>
              </a:rPr>
              <a:t> Module: Electronics, Computer &amp; Communications Engineering</a:t>
            </a:r>
          </a:p>
          <a:p>
            <a:endParaRPr lang="en-US" sz="2400" dirty="0" smtClean="0">
              <a:latin typeface="Adobe Arabic" pitchFamily="18" charset="-78"/>
              <a:cs typeface="Adobe Arabic" pitchFamily="18" charset="-78"/>
            </a:endParaRPr>
          </a:p>
        </p:txBody>
      </p:sp>
      <p:pic>
        <p:nvPicPr>
          <p:cNvPr id="1026" name="Picture 2" descr="Image result for nyp logo transparen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2743200"/>
            <a:ext cx="2220686" cy="1021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3816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dobe Caslon Pro Bold" pitchFamily="18" charset="0"/>
              </a:rPr>
              <a:t>Bluetooth module schematic</a:t>
            </a:r>
            <a:endParaRPr lang="en-US" dirty="0">
              <a:latin typeface="Adobe Caslon Pro Bold" pitchFamily="18" charset="0"/>
            </a:endParaRPr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824" y="1600200"/>
            <a:ext cx="8898519" cy="441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81000" y="1223220"/>
            <a:ext cx="1618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Second circuit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1861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824" y="1600200"/>
            <a:ext cx="8898519" cy="441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dobe Caslon Pro Bold" pitchFamily="18" charset="0"/>
              </a:rPr>
              <a:t>Bluetooth module schematic</a:t>
            </a:r>
            <a:endParaRPr lang="en-US" dirty="0">
              <a:latin typeface="Adobe Caslon Pro Bold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81000" y="1223220"/>
            <a:ext cx="1618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Third circuit</a:t>
            </a:r>
            <a:endParaRPr lang="en-US" dirty="0"/>
          </a:p>
        </p:txBody>
      </p:sp>
      <p:pic>
        <p:nvPicPr>
          <p:cNvPr id="8196" name="Picture 4" descr="C:\Users\student\Desktop\Hanafi 155893X top secret stuff do not open\pictures and shit\finalform.pn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824" y="1600200"/>
            <a:ext cx="8898519" cy="441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5139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dobe Caslon Pro Bold" pitchFamily="18" charset="0"/>
              </a:rPr>
              <a:t>Tasks completed </a:t>
            </a:r>
            <a:r>
              <a:rPr lang="en-US" sz="1800" dirty="0" smtClean="0">
                <a:latin typeface="Adobe Caslon Pro Bold" pitchFamily="18" charset="0"/>
              </a:rPr>
              <a:t>(continued)</a:t>
            </a:r>
            <a:endParaRPr lang="en-US" dirty="0">
              <a:latin typeface="Adobe Caslon Pro Bold" pitchFamily="18" charset="0"/>
            </a:endParaRPr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371600"/>
            <a:ext cx="6827309" cy="51204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07817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dobe Caslon Pro Bold" pitchFamily="18" charset="0"/>
              </a:rPr>
              <a:t>Schematic for door latch and relay</a:t>
            </a:r>
            <a:endParaRPr lang="en-US" dirty="0">
              <a:latin typeface="Adobe Caslon Pro Bold" pitchFamily="18" charset="0"/>
            </a:endParaRPr>
          </a:p>
        </p:txBody>
      </p:sp>
      <p:pic>
        <p:nvPicPr>
          <p:cNvPr id="5122" name="Picture 2" descr="C:\Users\student\Desktop\Hanafi 155893X top secret stuff do not open\pictures and shit\connection_door_latch2.pn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676400"/>
            <a:ext cx="8820183" cy="480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0960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dobe Caslon Pro Bold" pitchFamily="18" charset="0"/>
              </a:rPr>
              <a:t>Problems faced</a:t>
            </a:r>
            <a:endParaRPr lang="en-US" dirty="0">
              <a:latin typeface="Adobe Caslon Pro Bold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>
                <a:latin typeface="Adobe Arabic" pitchFamily="18" charset="-78"/>
                <a:cs typeface="Adobe Arabic" pitchFamily="18" charset="-78"/>
              </a:rPr>
              <a:t>The </a:t>
            </a:r>
            <a:r>
              <a:rPr lang="en-US" sz="2800" dirty="0" err="1" smtClean="0">
                <a:latin typeface="Adobe Arabic" pitchFamily="18" charset="-78"/>
                <a:cs typeface="Adobe Arabic" pitchFamily="18" charset="-78"/>
              </a:rPr>
              <a:t>bluetooth</a:t>
            </a:r>
            <a:r>
              <a:rPr lang="en-US" sz="2800" dirty="0" smtClean="0">
                <a:latin typeface="Adobe Arabic" pitchFamily="18" charset="-78"/>
                <a:cs typeface="Adobe Arabic" pitchFamily="18" charset="-78"/>
              </a:rPr>
              <a:t> stopped working.</a:t>
            </a:r>
          </a:p>
          <a:p>
            <a:r>
              <a:rPr lang="en-US" sz="2800" dirty="0" smtClean="0">
                <a:latin typeface="Adobe Arabic" pitchFamily="18" charset="-78"/>
                <a:cs typeface="Adobe Arabic" pitchFamily="18" charset="-78"/>
              </a:rPr>
              <a:t>With another </a:t>
            </a:r>
            <a:r>
              <a:rPr lang="en-US" sz="2800" dirty="0" err="1" smtClean="0">
                <a:latin typeface="Adobe Arabic" pitchFamily="18" charset="-78"/>
                <a:cs typeface="Adobe Arabic" pitchFamily="18" charset="-78"/>
              </a:rPr>
              <a:t>bluetooth</a:t>
            </a:r>
            <a:r>
              <a:rPr lang="en-US" sz="2800" dirty="0" smtClean="0">
                <a:latin typeface="Adobe Arabic" pitchFamily="18" charset="-78"/>
                <a:cs typeface="Adobe Arabic" pitchFamily="18" charset="-78"/>
              </a:rPr>
              <a:t> module, it could </a:t>
            </a:r>
            <a:r>
              <a:rPr lang="en-US" sz="2800" dirty="0" err="1" smtClean="0">
                <a:latin typeface="Adobe Arabic" pitchFamily="18" charset="-78"/>
                <a:cs typeface="Adobe Arabic" pitchFamily="18" charset="-78"/>
              </a:rPr>
              <a:t>tranceive</a:t>
            </a:r>
            <a:r>
              <a:rPr lang="en-US" sz="2800" dirty="0" smtClean="0">
                <a:latin typeface="Adobe Arabic" pitchFamily="18" charset="-78"/>
                <a:cs typeface="Adobe Arabic" pitchFamily="18" charset="-78"/>
              </a:rPr>
              <a:t> data but couldn’t receive data.</a:t>
            </a:r>
          </a:p>
          <a:p>
            <a:r>
              <a:rPr lang="en-US" sz="2800" dirty="0" smtClean="0">
                <a:latin typeface="Adobe Arabic" pitchFamily="18" charset="-78"/>
                <a:cs typeface="Adobe Arabic" pitchFamily="18" charset="-78"/>
              </a:rPr>
              <a:t>LED stopped working.</a:t>
            </a:r>
          </a:p>
          <a:p>
            <a:r>
              <a:rPr lang="en-US" sz="2800" dirty="0" smtClean="0">
                <a:latin typeface="Adobe Arabic" pitchFamily="18" charset="-78"/>
                <a:cs typeface="Adobe Arabic" pitchFamily="18" charset="-78"/>
              </a:rPr>
              <a:t>The code for the “</a:t>
            </a:r>
            <a:r>
              <a:rPr lang="en-US" sz="2800" dirty="0" err="1" smtClean="0">
                <a:latin typeface="Adobe Arabic" pitchFamily="18" charset="-78"/>
                <a:cs typeface="Adobe Arabic" pitchFamily="18" charset="-78"/>
              </a:rPr>
              <a:t>bluetooth</a:t>
            </a:r>
            <a:r>
              <a:rPr lang="en-US" sz="2800" dirty="0" smtClean="0">
                <a:latin typeface="Adobe Arabic" pitchFamily="18" charset="-78"/>
                <a:cs typeface="Adobe Arabic" pitchFamily="18" charset="-78"/>
              </a:rPr>
              <a:t> with passcode” doesn’t work</a:t>
            </a:r>
          </a:p>
          <a:p>
            <a:endParaRPr lang="en-US" sz="2800" dirty="0" smtClean="0">
              <a:latin typeface="Adobe Arabic" pitchFamily="18" charset="-78"/>
              <a:cs typeface="Adobe Arabic" pitchFamily="18" charset="-78"/>
            </a:endParaRPr>
          </a:p>
          <a:p>
            <a:endParaRPr lang="en-US" sz="2800" dirty="0" smtClean="0">
              <a:latin typeface="Adobe Arabic" pitchFamily="18" charset="-78"/>
              <a:cs typeface="Adobe Arabic" pitchFamily="18" charset="-78"/>
            </a:endParaRPr>
          </a:p>
          <a:p>
            <a:endParaRPr lang="en-US" dirty="0">
              <a:latin typeface="Adobe Arabic" pitchFamily="18" charset="-78"/>
              <a:cs typeface="Adobe Arabic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736822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chemeClr val="accent6"/>
                </a:solidFill>
                <a:latin typeface="Adobe Caslon Pro Bold" pitchFamily="18" charset="0"/>
              </a:rPr>
              <a:t>Gantt</a:t>
            </a:r>
            <a:r>
              <a:rPr lang="en-US" dirty="0" smtClean="0">
                <a:latin typeface="Adobe Caslon Pro Bold" pitchFamily="18" charset="0"/>
              </a:rPr>
              <a:t> chart</a:t>
            </a:r>
            <a:endParaRPr lang="en-US" dirty="0">
              <a:latin typeface="Adobe Caslon Pro Bold" pitchFamily="18" charset="0"/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51530459"/>
              </p:ext>
            </p:extLst>
          </p:nvPr>
        </p:nvGraphicFramePr>
        <p:xfrm>
          <a:off x="381000" y="1066800"/>
          <a:ext cx="8229600" cy="42994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8028"/>
                <a:gridCol w="208280"/>
                <a:gridCol w="272492"/>
                <a:gridCol w="228600"/>
                <a:gridCol w="228600"/>
                <a:gridCol w="228600"/>
                <a:gridCol w="228600"/>
                <a:gridCol w="228600"/>
                <a:gridCol w="228600"/>
                <a:gridCol w="228600"/>
                <a:gridCol w="228600"/>
                <a:gridCol w="228600"/>
                <a:gridCol w="228600"/>
                <a:gridCol w="228600"/>
                <a:gridCol w="228600"/>
                <a:gridCol w="228600"/>
                <a:gridCol w="228600"/>
                <a:gridCol w="228600"/>
                <a:gridCol w="228600"/>
                <a:gridCol w="228600"/>
                <a:gridCol w="228600"/>
                <a:gridCol w="228600"/>
                <a:gridCol w="228600"/>
                <a:gridCol w="228600"/>
                <a:gridCol w="228600"/>
                <a:gridCol w="228600"/>
                <a:gridCol w="228600"/>
                <a:gridCol w="228600"/>
                <a:gridCol w="228600"/>
                <a:gridCol w="228600"/>
                <a:gridCol w="228600"/>
              </a:tblGrid>
              <a:tr h="685799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accent6"/>
                          </a:solidFill>
                        </a:rPr>
                        <a:t>         Week</a:t>
                      </a:r>
                    </a:p>
                    <a:p>
                      <a:r>
                        <a:rPr lang="en-US" sz="1200" dirty="0" smtClean="0">
                          <a:solidFill>
                            <a:schemeClr val="accent6"/>
                          </a:solidFill>
                        </a:rPr>
                        <a:t>Task </a:t>
                      </a:r>
                    </a:p>
                    <a:p>
                      <a:r>
                        <a:rPr lang="en-US" sz="1200" dirty="0" smtClean="0">
                          <a:solidFill>
                            <a:schemeClr val="accent6"/>
                          </a:solidFill>
                        </a:rPr>
                        <a:t>name</a:t>
                      </a:r>
                    </a:p>
                  </a:txBody>
                  <a:tcPr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>
                        <a:lumMod val="65000"/>
                        <a:lumOff val="3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accent6"/>
                          </a:solidFill>
                        </a:rPr>
                        <a:t>1</a:t>
                      </a:r>
                      <a:endParaRPr lang="en-US" sz="1200" dirty="0">
                        <a:solidFill>
                          <a:schemeClr val="accent6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65000"/>
                        <a:lumOff val="3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accent6"/>
                          </a:solidFill>
                        </a:rPr>
                        <a:t>2</a:t>
                      </a:r>
                      <a:endParaRPr lang="en-US" sz="1200" dirty="0">
                        <a:solidFill>
                          <a:schemeClr val="accent6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65000"/>
                        <a:lumOff val="3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accent6"/>
                          </a:solidFill>
                        </a:rPr>
                        <a:t>3</a:t>
                      </a:r>
                      <a:endParaRPr lang="en-US" sz="1200" dirty="0">
                        <a:solidFill>
                          <a:schemeClr val="accent6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65000"/>
                        <a:lumOff val="3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accent6"/>
                          </a:solidFill>
                        </a:rPr>
                        <a:t>4</a:t>
                      </a:r>
                      <a:endParaRPr lang="en-US" sz="1200" dirty="0">
                        <a:solidFill>
                          <a:schemeClr val="accent6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65000"/>
                        <a:lumOff val="3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accent6"/>
                          </a:solidFill>
                        </a:rPr>
                        <a:t>5</a:t>
                      </a:r>
                      <a:endParaRPr lang="en-US" sz="1200" dirty="0">
                        <a:solidFill>
                          <a:schemeClr val="accent6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65000"/>
                        <a:lumOff val="3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accent6"/>
                          </a:solidFill>
                        </a:rPr>
                        <a:t>6</a:t>
                      </a:r>
                      <a:endParaRPr lang="en-US" sz="1200" dirty="0">
                        <a:solidFill>
                          <a:schemeClr val="accent6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65000"/>
                        <a:lumOff val="3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67494">
                <a:tc rowSpan="2"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tx1">
                              <a:lumMod val="95000"/>
                            </a:schemeClr>
                          </a:solidFill>
                        </a:rPr>
                        <a:t>Research and</a:t>
                      </a:r>
                      <a:r>
                        <a:rPr lang="en-US" sz="1200" baseline="0" dirty="0" smtClean="0">
                          <a:solidFill>
                            <a:schemeClr val="tx1">
                              <a:lumMod val="95000"/>
                            </a:schemeClr>
                          </a:solidFill>
                        </a:rPr>
                        <a:t> </a:t>
                      </a:r>
                      <a:r>
                        <a:rPr lang="en-US" sz="1200" baseline="0" dirty="0" err="1" smtClean="0">
                          <a:solidFill>
                            <a:schemeClr val="tx1">
                              <a:lumMod val="95000"/>
                            </a:schemeClr>
                          </a:solidFill>
                        </a:rPr>
                        <a:t>familiarising</a:t>
                      </a:r>
                      <a:r>
                        <a:rPr lang="en-US" sz="1200" baseline="0" dirty="0" smtClean="0">
                          <a:solidFill>
                            <a:schemeClr val="tx1">
                              <a:lumMod val="95000"/>
                            </a:schemeClr>
                          </a:solidFill>
                        </a:rPr>
                        <a:t> with </a:t>
                      </a:r>
                      <a:r>
                        <a:rPr lang="en-US" sz="1200" baseline="0" dirty="0" err="1" smtClean="0">
                          <a:solidFill>
                            <a:schemeClr val="tx1">
                              <a:lumMod val="95000"/>
                            </a:schemeClr>
                          </a:solidFill>
                        </a:rPr>
                        <a:t>arduino</a:t>
                      </a:r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46749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42830">
                <a:tc rowSpan="2"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tx1">
                              <a:lumMod val="95000"/>
                            </a:schemeClr>
                          </a:solidFill>
                        </a:rPr>
                        <a:t>Testing </a:t>
                      </a:r>
                      <a:r>
                        <a:rPr lang="en-US" sz="1200" dirty="0" err="1" smtClean="0">
                          <a:solidFill>
                            <a:schemeClr val="tx1">
                              <a:lumMod val="95000"/>
                            </a:schemeClr>
                          </a:solidFill>
                        </a:rPr>
                        <a:t>arduino</a:t>
                      </a:r>
                      <a:r>
                        <a:rPr lang="en-US" sz="1200" baseline="0" dirty="0" smtClean="0">
                          <a:solidFill>
                            <a:schemeClr val="tx1">
                              <a:lumMod val="95000"/>
                            </a:schemeClr>
                          </a:solidFill>
                        </a:rPr>
                        <a:t> with simple codes</a:t>
                      </a:r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4283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467494">
                <a:tc rowSpan="2"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tx1">
                              <a:lumMod val="95000"/>
                            </a:schemeClr>
                          </a:solidFill>
                        </a:rPr>
                        <a:t>Making  a simple </a:t>
                      </a:r>
                      <a:r>
                        <a:rPr lang="en-US" sz="1200" dirty="0" err="1" smtClean="0">
                          <a:solidFill>
                            <a:schemeClr val="tx1">
                              <a:lumMod val="95000"/>
                            </a:schemeClr>
                          </a:solidFill>
                        </a:rPr>
                        <a:t>bluetooth</a:t>
                      </a:r>
                      <a:r>
                        <a:rPr lang="en-US" sz="1200" baseline="0" dirty="0" smtClean="0">
                          <a:solidFill>
                            <a:schemeClr val="tx1">
                              <a:lumMod val="95000"/>
                            </a:schemeClr>
                          </a:solidFill>
                        </a:rPr>
                        <a:t>-controlled door</a:t>
                      </a:r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59054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467494">
                <a:tc rowSpan="2"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tx1">
                              <a:lumMod val="95000"/>
                            </a:schemeClr>
                          </a:solidFill>
                        </a:rPr>
                        <a:t>Implementing a passcode to lock  and</a:t>
                      </a:r>
                      <a:r>
                        <a:rPr lang="en-US" sz="1200" baseline="0" dirty="0" smtClean="0">
                          <a:solidFill>
                            <a:schemeClr val="tx1">
                              <a:lumMod val="95000"/>
                            </a:schemeClr>
                          </a:solidFill>
                        </a:rPr>
                        <a:t> unlock </a:t>
                      </a:r>
                      <a:r>
                        <a:rPr lang="en-US" sz="1200" dirty="0" smtClean="0">
                          <a:solidFill>
                            <a:schemeClr val="tx1">
                              <a:lumMod val="95000"/>
                            </a:schemeClr>
                          </a:solidFill>
                        </a:rPr>
                        <a:t>the door</a:t>
                      </a:r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46749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</a:tr>
            </a:tbl>
          </a:graphicData>
        </a:graphic>
      </p:graphicFrame>
      <p:sp>
        <p:nvSpPr>
          <p:cNvPr id="6" name="Oval 5"/>
          <p:cNvSpPr/>
          <p:nvPr/>
        </p:nvSpPr>
        <p:spPr>
          <a:xfrm>
            <a:off x="4811486" y="5990246"/>
            <a:ext cx="457200" cy="381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2754086" y="6005113"/>
            <a:ext cx="457200" cy="381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222172" y="6001914"/>
            <a:ext cx="739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dobe Arabic" pitchFamily="18" charset="-78"/>
                <a:cs typeface="Adobe Arabic" pitchFamily="18" charset="-78"/>
              </a:rPr>
              <a:t>planned</a:t>
            </a:r>
            <a:endParaRPr lang="en-US" dirty="0">
              <a:latin typeface="Adobe Arabic" pitchFamily="18" charset="-78"/>
              <a:cs typeface="Adobe Arabic" pitchFamily="18" charset="-78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64260" y="6038123"/>
            <a:ext cx="590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dobe Arabic" pitchFamily="18" charset="-78"/>
                <a:cs typeface="Adobe Arabic" pitchFamily="18" charset="-78"/>
              </a:rPr>
              <a:t>actual</a:t>
            </a:r>
            <a:endParaRPr lang="en-US" dirty="0">
              <a:latin typeface="Adobe Arabic" pitchFamily="18" charset="-78"/>
              <a:cs typeface="Adobe Arabic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4118857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dobe Caslon Pro Bold" pitchFamily="18" charset="0"/>
              </a:rPr>
              <a:t>Future implementation</a:t>
            </a:r>
            <a:endParaRPr lang="en-US" dirty="0">
              <a:latin typeface="Adobe Caslon Pro Bold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Adobe Arabic" pitchFamily="18" charset="-78"/>
                <a:cs typeface="Adobe Arabic" pitchFamily="18" charset="-78"/>
              </a:rPr>
              <a:t>An automatic door </a:t>
            </a:r>
            <a:r>
              <a:rPr lang="en-US" dirty="0" err="1" smtClean="0">
                <a:latin typeface="Adobe Arabic" pitchFamily="18" charset="-78"/>
                <a:cs typeface="Adobe Arabic" pitchFamily="18" charset="-78"/>
              </a:rPr>
              <a:t>unlocker</a:t>
            </a:r>
            <a:r>
              <a:rPr lang="en-US" dirty="0" smtClean="0">
                <a:latin typeface="Adobe Arabic" pitchFamily="18" charset="-78"/>
                <a:cs typeface="Adobe Arabic" pitchFamily="18" charset="-78"/>
              </a:rPr>
              <a:t> when the </a:t>
            </a:r>
            <a:r>
              <a:rPr lang="en-US" dirty="0" err="1" smtClean="0">
                <a:latin typeface="Adobe Arabic" pitchFamily="18" charset="-78"/>
                <a:cs typeface="Adobe Arabic" pitchFamily="18" charset="-78"/>
              </a:rPr>
              <a:t>bluetooth</a:t>
            </a:r>
            <a:r>
              <a:rPr lang="en-US" dirty="0" smtClean="0">
                <a:latin typeface="Adobe Arabic" pitchFamily="18" charset="-78"/>
                <a:cs typeface="Adobe Arabic" pitchFamily="18" charset="-78"/>
              </a:rPr>
              <a:t> is in range. May not even be </a:t>
            </a:r>
            <a:r>
              <a:rPr lang="en-US" dirty="0" err="1" smtClean="0">
                <a:latin typeface="Adobe Arabic" pitchFamily="18" charset="-78"/>
                <a:cs typeface="Adobe Arabic" pitchFamily="18" charset="-78"/>
              </a:rPr>
              <a:t>bluetooth</a:t>
            </a:r>
            <a:r>
              <a:rPr lang="en-US" dirty="0" smtClean="0">
                <a:latin typeface="Adobe Arabic" pitchFamily="18" charset="-78"/>
                <a:cs typeface="Adobe Arabic" pitchFamily="18" charset="-78"/>
              </a:rPr>
              <a:t> could be </a:t>
            </a:r>
            <a:r>
              <a:rPr lang="en-US" dirty="0" err="1" smtClean="0">
                <a:latin typeface="Adobe Arabic" pitchFamily="18" charset="-78"/>
                <a:cs typeface="Adobe Arabic" pitchFamily="18" charset="-78"/>
              </a:rPr>
              <a:t>wifi</a:t>
            </a:r>
            <a:r>
              <a:rPr lang="en-US" dirty="0" smtClean="0">
                <a:latin typeface="Adobe Arabic" pitchFamily="18" charset="-78"/>
                <a:cs typeface="Adobe Arabic" pitchFamily="18" charset="-78"/>
              </a:rPr>
              <a:t> or </a:t>
            </a:r>
            <a:r>
              <a:rPr lang="en-US" dirty="0" err="1" smtClean="0">
                <a:latin typeface="Adobe Arabic" pitchFamily="18" charset="-78"/>
                <a:cs typeface="Adobe Arabic" pitchFamily="18" charset="-78"/>
              </a:rPr>
              <a:t>zigbee</a:t>
            </a:r>
            <a:r>
              <a:rPr lang="en-US" dirty="0" smtClean="0">
                <a:latin typeface="Adobe Arabic" pitchFamily="18" charset="-78"/>
                <a:cs typeface="Adobe Arabic" pitchFamily="18" charset="-78"/>
              </a:rPr>
              <a:t>.</a:t>
            </a:r>
          </a:p>
          <a:p>
            <a:pPr marL="0" indent="0">
              <a:buNone/>
            </a:pPr>
            <a:r>
              <a:rPr lang="en-US" dirty="0" smtClean="0">
                <a:latin typeface="Adobe Arabic" pitchFamily="18" charset="-78"/>
                <a:cs typeface="Adobe Arabic" pitchFamily="18" charset="-78"/>
              </a:rPr>
              <a:t>	-can be disabled in settings</a:t>
            </a:r>
          </a:p>
          <a:p>
            <a:r>
              <a:rPr lang="en-US" dirty="0" smtClean="0">
                <a:latin typeface="Adobe Arabic" pitchFamily="18" charset="-78"/>
                <a:cs typeface="Adobe Arabic" pitchFamily="18" charset="-78"/>
              </a:rPr>
              <a:t>Sensors like fingerprint sensor and facial recognition can be implemented.</a:t>
            </a:r>
          </a:p>
          <a:p>
            <a:r>
              <a:rPr lang="en-US" dirty="0" smtClean="0">
                <a:latin typeface="Adobe Arabic" pitchFamily="18" charset="-78"/>
                <a:cs typeface="Adobe Arabic" pitchFamily="18" charset="-78"/>
              </a:rPr>
              <a:t>An anti-burglar door system which alerts the user/police when someone tries to break/pick the lock.</a:t>
            </a:r>
          </a:p>
        </p:txBody>
      </p:sp>
    </p:spTree>
    <p:extLst>
      <p:ext uri="{BB962C8B-B14F-4D97-AF65-F5344CB8AC3E}">
        <p14:creationId xmlns:p14="http://schemas.microsoft.com/office/powerpoint/2010/main" val="2519804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dobe Caslon Pro Bold" pitchFamily="18" charset="0"/>
              </a:rPr>
              <a:t>Table of Contents</a:t>
            </a:r>
            <a:endParaRPr lang="en-US" dirty="0">
              <a:latin typeface="Adobe Caslon Pro Bold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Adobe Arabic" pitchFamily="18" charset="-78"/>
                <a:cs typeface="Adobe Arabic" pitchFamily="18" charset="-78"/>
              </a:rPr>
              <a:t>Project overview</a:t>
            </a:r>
          </a:p>
          <a:p>
            <a:r>
              <a:rPr lang="en-US" dirty="0" smtClean="0">
                <a:latin typeface="Adobe Arabic" pitchFamily="18" charset="-78"/>
                <a:cs typeface="Adobe Arabic" pitchFamily="18" charset="-78"/>
              </a:rPr>
              <a:t>Project Hardware &amp; Software</a:t>
            </a:r>
          </a:p>
          <a:p>
            <a:r>
              <a:rPr lang="en-US" dirty="0" smtClean="0">
                <a:latin typeface="Adobe Arabic" pitchFamily="18" charset="-78"/>
                <a:cs typeface="Adobe Arabic" pitchFamily="18" charset="-78"/>
              </a:rPr>
              <a:t>Task </a:t>
            </a:r>
            <a:r>
              <a:rPr lang="en-US" dirty="0" smtClean="0">
                <a:latin typeface="Adobe Arabic" pitchFamily="18" charset="-78"/>
                <a:cs typeface="Adobe Arabic" pitchFamily="18" charset="-78"/>
              </a:rPr>
              <a:t>Completed</a:t>
            </a:r>
          </a:p>
          <a:p>
            <a:r>
              <a:rPr lang="en-US" dirty="0" smtClean="0">
                <a:latin typeface="Adobe Arabic" pitchFamily="18" charset="-78"/>
                <a:cs typeface="Adobe Arabic" pitchFamily="18" charset="-78"/>
              </a:rPr>
              <a:t>Problems encountered</a:t>
            </a:r>
          </a:p>
          <a:p>
            <a:r>
              <a:rPr lang="en-US" dirty="0" smtClean="0">
                <a:latin typeface="Adobe Arabic" pitchFamily="18" charset="-78"/>
                <a:cs typeface="Adobe Arabic" pitchFamily="18" charset="-78"/>
              </a:rPr>
              <a:t>Gantt </a:t>
            </a:r>
            <a:r>
              <a:rPr lang="en-US" dirty="0" smtClean="0">
                <a:latin typeface="Adobe Arabic" pitchFamily="18" charset="-78"/>
                <a:cs typeface="Adobe Arabic" pitchFamily="18" charset="-78"/>
              </a:rPr>
              <a:t>chart</a:t>
            </a:r>
            <a:endParaRPr lang="en-US" dirty="0">
              <a:latin typeface="Adobe Arabic" pitchFamily="18" charset="-78"/>
              <a:cs typeface="Adobe Arabic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823871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dobe Caslon Pro Bold" pitchFamily="18" charset="0"/>
              </a:rPr>
              <a:t>Project overview</a:t>
            </a:r>
            <a:endParaRPr lang="en-US" dirty="0">
              <a:latin typeface="Adobe Caslon Pro Bold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>
                <a:latin typeface="Adobe Arabic" pitchFamily="18" charset="-78"/>
                <a:cs typeface="Adobe Arabic" pitchFamily="18" charset="-78"/>
              </a:rPr>
              <a:t>A smart door that can make doors work smarter by allowing the user to lock, unlock, close and open doors without being at the door.</a:t>
            </a:r>
          </a:p>
          <a:p>
            <a:endParaRPr lang="en-US" dirty="0">
              <a:latin typeface="Adobe Arabic" pitchFamily="18" charset="-78"/>
              <a:cs typeface="Adobe Arabic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546066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5" name="Picture 7" descr="C:\Users\student\Desktop\Hanafi 155893X top secret stuff do not open\pictures and shit\arduino uno blackgroun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1757411"/>
            <a:ext cx="4648200" cy="3310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7" name="Picture 9" descr="C:\Users\student\Desktop\Hanafi 155893X top secret stuff do not open\pictures and shit\jumper wire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1296" y="1069520"/>
            <a:ext cx="5715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C:\Users\student\Desktop\Hanafi 155893X top secret stuff do not open\pictures and shit\hc06blackgroun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1121229"/>
            <a:ext cx="5715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9" name="Picture 11" descr="Image result for breadboard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1495425"/>
            <a:ext cx="5715000" cy="449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dobe Caslon Pro Bold" pitchFamily="18" charset="0"/>
              </a:rPr>
              <a:t>Hardware</a:t>
            </a:r>
            <a:endParaRPr lang="en-US" dirty="0">
              <a:latin typeface="Adobe Caslon Pro Bold" pitchFamily="18" charset="0"/>
            </a:endParaRPr>
          </a:p>
        </p:txBody>
      </p:sp>
      <p:pic>
        <p:nvPicPr>
          <p:cNvPr id="2061" name="Picture 13" descr="Image result for LED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1143000"/>
            <a:ext cx="5715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5" name="Picture 17" descr="Related image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4576" y="1076954"/>
            <a:ext cx="5715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695223"/>
            <a:ext cx="8229600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>
                <a:latin typeface="Adobe Arabic" pitchFamily="18" charset="-78"/>
                <a:cs typeface="Adobe Arabic" pitchFamily="18" charset="-78"/>
              </a:rPr>
              <a:t>Arduino UNO board x 1</a:t>
            </a:r>
          </a:p>
          <a:p>
            <a:r>
              <a:rPr lang="en-US" dirty="0" smtClean="0">
                <a:latin typeface="Adobe Arabic" pitchFamily="18" charset="-78"/>
                <a:cs typeface="Adobe Arabic" pitchFamily="18" charset="-78"/>
              </a:rPr>
              <a:t>Wires </a:t>
            </a:r>
          </a:p>
          <a:p>
            <a:r>
              <a:rPr lang="en-US" dirty="0" smtClean="0">
                <a:latin typeface="Adobe Arabic" pitchFamily="18" charset="-78"/>
                <a:cs typeface="Adobe Arabic" pitchFamily="18" charset="-78"/>
              </a:rPr>
              <a:t>Breadboard</a:t>
            </a:r>
          </a:p>
          <a:p>
            <a:r>
              <a:rPr lang="en-US" dirty="0" smtClean="0">
                <a:latin typeface="Adobe Arabic" pitchFamily="18" charset="-78"/>
                <a:cs typeface="Adobe Arabic" pitchFamily="18" charset="-78"/>
              </a:rPr>
              <a:t>LED lights</a:t>
            </a:r>
          </a:p>
          <a:p>
            <a:r>
              <a:rPr lang="en-US" smtClean="0">
                <a:latin typeface="Adobe Arabic" pitchFamily="18" charset="-78"/>
                <a:cs typeface="Adobe Arabic" pitchFamily="18" charset="-78"/>
              </a:rPr>
              <a:t>Door latch</a:t>
            </a:r>
            <a:endParaRPr lang="en-US" dirty="0" smtClean="0">
              <a:latin typeface="Adobe Arabic" pitchFamily="18" charset="-78"/>
              <a:cs typeface="Adobe Arabic" pitchFamily="18" charset="-78"/>
            </a:endParaRPr>
          </a:p>
          <a:p>
            <a:r>
              <a:rPr lang="en-US" dirty="0" smtClean="0">
                <a:latin typeface="Adobe Arabic" pitchFamily="18" charset="-78"/>
                <a:cs typeface="Adobe Arabic" pitchFamily="18" charset="-78"/>
              </a:rPr>
              <a:t>Assortment of resistors</a:t>
            </a:r>
          </a:p>
          <a:p>
            <a:r>
              <a:rPr lang="en-US" dirty="0" smtClean="0">
                <a:latin typeface="Adobe Arabic" pitchFamily="18" charset="-78"/>
                <a:cs typeface="Adobe Arabic" pitchFamily="18" charset="-78"/>
              </a:rPr>
              <a:t>Bluetooth module</a:t>
            </a:r>
          </a:p>
          <a:p>
            <a:pPr marL="0" indent="0">
              <a:buNone/>
            </a:pPr>
            <a:r>
              <a:rPr lang="en-US" dirty="0" smtClean="0">
                <a:latin typeface="Adobe Arabic" pitchFamily="18" charset="-78"/>
                <a:cs typeface="Adobe Arabic" pitchFamily="18" charset="-78"/>
              </a:rPr>
              <a:t>(HC-06 and ARF7044A)</a:t>
            </a:r>
          </a:p>
          <a:p>
            <a:r>
              <a:rPr lang="en-US" dirty="0" smtClean="0">
                <a:latin typeface="Adobe Arabic" pitchFamily="18" charset="-78"/>
                <a:cs typeface="Adobe Arabic" pitchFamily="18" charset="-78"/>
              </a:rPr>
              <a:t>Smartphone</a:t>
            </a:r>
            <a:endParaRPr lang="en-US" dirty="0">
              <a:latin typeface="Adobe Arabic" pitchFamily="18" charset="-78"/>
              <a:cs typeface="Adobe Arabic" pitchFamily="18" charset="-78"/>
            </a:endParaRPr>
          </a:p>
        </p:txBody>
      </p:sp>
      <p:pic>
        <p:nvPicPr>
          <p:cNvPr id="2063" name="Picture 15" descr="Image result for door latch jis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7527" y="2481146"/>
            <a:ext cx="6324600" cy="373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Image result for oppo r11s transparent background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4811" y="1462765"/>
            <a:ext cx="5329189" cy="5329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7691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dobe Caslon Pro Bold" pitchFamily="18" charset="0"/>
              </a:rPr>
              <a:t>Software</a:t>
            </a:r>
            <a:endParaRPr lang="en-US" dirty="0">
              <a:latin typeface="Adobe Caslon Pro Bold" pitchFamily="18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24543" y="1905000"/>
            <a:ext cx="8229600" cy="4525963"/>
          </a:xfrm>
        </p:spPr>
        <p:txBody>
          <a:bodyPr/>
          <a:lstStyle/>
          <a:p>
            <a:r>
              <a:rPr lang="en-US" dirty="0" smtClean="0">
                <a:latin typeface="Adobe Arabic" pitchFamily="18" charset="-78"/>
                <a:cs typeface="Adobe Arabic" pitchFamily="18" charset="-78"/>
              </a:rPr>
              <a:t>Arduino IDE</a:t>
            </a:r>
          </a:p>
          <a:p>
            <a:r>
              <a:rPr lang="en-US" dirty="0" smtClean="0">
                <a:latin typeface="Adobe Arabic" pitchFamily="18" charset="-78"/>
                <a:cs typeface="Adobe Arabic" pitchFamily="18" charset="-78"/>
              </a:rPr>
              <a:t>Tera Term</a:t>
            </a:r>
          </a:p>
          <a:p>
            <a:r>
              <a:rPr lang="en-US" dirty="0" smtClean="0">
                <a:latin typeface="Adobe Arabic" pitchFamily="18" charset="-78"/>
                <a:cs typeface="Adobe Arabic" pitchFamily="18" charset="-78"/>
              </a:rPr>
              <a:t>Serial Bluetooth Terminal</a:t>
            </a:r>
            <a:endParaRPr lang="en-US" dirty="0">
              <a:latin typeface="Adobe Arabic" pitchFamily="18" charset="-78"/>
              <a:cs typeface="Adobe Arabic" pitchFamily="18" charset="-78"/>
            </a:endParaRP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1613449"/>
            <a:ext cx="4572000" cy="4171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2937" y="2209800"/>
            <a:ext cx="4200525" cy="2314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9" name="Picture 5" descr="C:\Users\student\Desktop\Hanafi 155893X top secret stuff do not open\pictures and shit\Screenshot_2018-05-31-10-24-40-78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9175" y="1267697"/>
            <a:ext cx="4348049" cy="4863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1850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dobe Caslon Pro Bold" pitchFamily="18" charset="0"/>
              </a:rPr>
              <a:t>Project execution </a:t>
            </a:r>
            <a:r>
              <a:rPr lang="en-US" sz="2800" dirty="0" smtClean="0">
                <a:latin typeface="Adobe Caslon Pro Bold" pitchFamily="18" charset="0"/>
              </a:rPr>
              <a:t>(Part 2)</a:t>
            </a:r>
            <a:endParaRPr lang="en-US" sz="2800" dirty="0">
              <a:latin typeface="Adobe Caslon Pro Bold" pitchFamily="18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latin typeface="Adobe Arabic" pitchFamily="18" charset="-78"/>
                <a:cs typeface="Adobe Arabic" pitchFamily="18" charset="-78"/>
              </a:rPr>
              <a:t>Week 3</a:t>
            </a:r>
          </a:p>
          <a:p>
            <a:pPr lvl="1"/>
            <a:r>
              <a:rPr lang="en-US" sz="2400" b="1" u="sng" dirty="0" smtClean="0">
                <a:latin typeface="Adobe Arabic" pitchFamily="18" charset="-78"/>
                <a:cs typeface="Adobe Arabic" pitchFamily="18" charset="-78"/>
              </a:rPr>
              <a:t>A lot of research </a:t>
            </a:r>
            <a:r>
              <a:rPr lang="en-US" sz="2400" dirty="0" smtClean="0">
                <a:latin typeface="Adobe Arabic" pitchFamily="18" charset="-78"/>
                <a:cs typeface="Adobe Arabic" pitchFamily="18" charset="-78"/>
              </a:rPr>
              <a:t>was done during week 1, mainly re-learning </a:t>
            </a:r>
            <a:r>
              <a:rPr lang="en-US" sz="2400" dirty="0" err="1" smtClean="0">
                <a:latin typeface="Adobe Arabic" pitchFamily="18" charset="-78"/>
                <a:cs typeface="Adobe Arabic" pitchFamily="18" charset="-78"/>
              </a:rPr>
              <a:t>arduino</a:t>
            </a:r>
            <a:r>
              <a:rPr lang="en-US" sz="2400" dirty="0" smtClean="0">
                <a:latin typeface="Adobe Arabic" pitchFamily="18" charset="-78"/>
                <a:cs typeface="Adobe Arabic" pitchFamily="18" charset="-78"/>
              </a:rPr>
              <a:t> and how it works in general as it’s been a long time since I programmed an </a:t>
            </a:r>
            <a:r>
              <a:rPr lang="en-US" sz="2400" dirty="0" err="1" smtClean="0">
                <a:latin typeface="Adobe Arabic" pitchFamily="18" charset="-78"/>
                <a:cs typeface="Adobe Arabic" pitchFamily="18" charset="-78"/>
              </a:rPr>
              <a:t>arduino</a:t>
            </a:r>
            <a:r>
              <a:rPr lang="en-US" sz="2400" dirty="0" smtClean="0">
                <a:latin typeface="Adobe Arabic" pitchFamily="18" charset="-78"/>
                <a:cs typeface="Adobe Arabic" pitchFamily="18" charset="-78"/>
              </a:rPr>
              <a:t> board.</a:t>
            </a:r>
            <a:endParaRPr lang="en-US" sz="2400" dirty="0">
              <a:latin typeface="Adobe Arabic" pitchFamily="18" charset="-78"/>
              <a:cs typeface="Adobe Arabic" pitchFamily="18" charset="-78"/>
            </a:endParaRPr>
          </a:p>
          <a:p>
            <a:r>
              <a:rPr lang="en-US" sz="2800" dirty="0" smtClean="0">
                <a:latin typeface="Adobe Arabic" pitchFamily="18" charset="-78"/>
                <a:cs typeface="Adobe Arabic" pitchFamily="18" charset="-78"/>
              </a:rPr>
              <a:t>Week 4</a:t>
            </a:r>
          </a:p>
          <a:p>
            <a:pPr lvl="1"/>
            <a:r>
              <a:rPr lang="en-US" sz="2400" dirty="0" smtClean="0">
                <a:latin typeface="Adobe Arabic" pitchFamily="18" charset="-78"/>
                <a:cs typeface="Adobe Arabic" pitchFamily="18" charset="-78"/>
              </a:rPr>
              <a:t>After week 1 was over and a “foundation” was attained, I tried some simple codes to test the waters. Once I got the gist of it, I tried to communicate between </a:t>
            </a:r>
            <a:r>
              <a:rPr lang="en-US" sz="2400" dirty="0" err="1" smtClean="0">
                <a:latin typeface="Adobe Arabic" pitchFamily="18" charset="-78"/>
                <a:cs typeface="Adobe Arabic" pitchFamily="18" charset="-78"/>
              </a:rPr>
              <a:t>arduino</a:t>
            </a:r>
            <a:r>
              <a:rPr lang="en-US" sz="2400" dirty="0" smtClean="0">
                <a:latin typeface="Adobe Arabic" pitchFamily="18" charset="-78"/>
                <a:cs typeface="Adobe Arabic" pitchFamily="18" charset="-78"/>
              </a:rPr>
              <a:t> and </a:t>
            </a:r>
            <a:r>
              <a:rPr lang="en-US" sz="2400" dirty="0" err="1" smtClean="0">
                <a:latin typeface="Adobe Arabic" pitchFamily="18" charset="-78"/>
                <a:cs typeface="Adobe Arabic" pitchFamily="18" charset="-78"/>
              </a:rPr>
              <a:t>bluetooth</a:t>
            </a:r>
            <a:r>
              <a:rPr lang="en-US" sz="2400" dirty="0" smtClean="0">
                <a:latin typeface="Adobe Arabic" pitchFamily="18" charset="-78"/>
                <a:cs typeface="Adobe Arabic" pitchFamily="18" charset="-78"/>
              </a:rPr>
              <a:t> and it worked.</a:t>
            </a:r>
          </a:p>
          <a:p>
            <a:pPr marL="0" indent="0">
              <a:buNone/>
            </a:pPr>
            <a:endParaRPr lang="en-US" dirty="0" smtClean="0">
              <a:latin typeface="Adobe Arabic" pitchFamily="18" charset="-78"/>
              <a:cs typeface="Adobe Arabic" pitchFamily="18" charset="-78"/>
            </a:endParaRPr>
          </a:p>
          <a:p>
            <a:pPr lvl="1"/>
            <a:endParaRPr lang="en-US" sz="2400" dirty="0" smtClean="0">
              <a:latin typeface="Adobe Arabic" pitchFamily="18" charset="-78"/>
              <a:cs typeface="Adobe Arabic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604062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dobe Caslon Pro Bold" pitchFamily="18" charset="0"/>
              </a:rPr>
              <a:t>Tasks completed</a:t>
            </a:r>
            <a:endParaRPr lang="en-US" dirty="0">
              <a:latin typeface="Adobe Caslon Pro Bold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905000"/>
            <a:ext cx="8229600" cy="4525963"/>
          </a:xfrm>
        </p:spPr>
        <p:txBody>
          <a:bodyPr/>
          <a:lstStyle/>
          <a:p>
            <a:r>
              <a:rPr lang="en-US" dirty="0" smtClean="0">
                <a:latin typeface="Adobe Arabic" pitchFamily="18" charset="-78"/>
                <a:cs typeface="Adobe Arabic" pitchFamily="18" charset="-78"/>
              </a:rPr>
              <a:t>Research on </a:t>
            </a:r>
            <a:r>
              <a:rPr lang="en-US" dirty="0" smtClean="0">
                <a:solidFill>
                  <a:schemeClr val="accent6"/>
                </a:solidFill>
                <a:latin typeface="Adobe Arabic" pitchFamily="18" charset="-78"/>
                <a:cs typeface="Adobe Arabic" pitchFamily="18" charset="-78"/>
              </a:rPr>
              <a:t>Arduino</a:t>
            </a:r>
            <a:r>
              <a:rPr lang="en-US" dirty="0" smtClean="0">
                <a:latin typeface="Adobe Arabic" pitchFamily="18" charset="-78"/>
                <a:cs typeface="Adobe Arabic" pitchFamily="18" charset="-78"/>
              </a:rPr>
              <a:t> and </a:t>
            </a:r>
            <a:r>
              <a:rPr lang="en-US" dirty="0" smtClean="0">
                <a:solidFill>
                  <a:schemeClr val="accent6"/>
                </a:solidFill>
                <a:latin typeface="Adobe Arabic" pitchFamily="18" charset="-78"/>
                <a:cs typeface="Adobe Arabic" pitchFamily="18" charset="-78"/>
              </a:rPr>
              <a:t>Bluetooth</a:t>
            </a:r>
            <a:r>
              <a:rPr lang="en-US" dirty="0" smtClean="0">
                <a:latin typeface="Adobe Arabic" pitchFamily="18" charset="-78"/>
                <a:cs typeface="Adobe Arabic" pitchFamily="18" charset="-78"/>
              </a:rPr>
              <a:t> in general</a:t>
            </a:r>
          </a:p>
          <a:p>
            <a:r>
              <a:rPr lang="en-US" dirty="0" smtClean="0">
                <a:latin typeface="Adobe Arabic" pitchFamily="18" charset="-78"/>
                <a:cs typeface="Adobe Arabic" pitchFamily="18" charset="-78"/>
              </a:rPr>
              <a:t>Testing simple Arduino codes</a:t>
            </a:r>
          </a:p>
          <a:p>
            <a:r>
              <a:rPr lang="en-US" dirty="0" smtClean="0">
                <a:latin typeface="Adobe Arabic" pitchFamily="18" charset="-78"/>
                <a:cs typeface="Adobe Arabic" pitchFamily="18" charset="-78"/>
              </a:rPr>
              <a:t>Making a simple </a:t>
            </a:r>
            <a:r>
              <a:rPr lang="en-US" dirty="0" err="1" smtClean="0">
                <a:latin typeface="Adobe Arabic" pitchFamily="18" charset="-78"/>
                <a:cs typeface="Adobe Arabic" pitchFamily="18" charset="-78"/>
              </a:rPr>
              <a:t>bluetooth</a:t>
            </a:r>
            <a:r>
              <a:rPr lang="en-US" dirty="0" smtClean="0">
                <a:latin typeface="Adobe Arabic" pitchFamily="18" charset="-78"/>
                <a:cs typeface="Adobe Arabic" pitchFamily="18" charset="-78"/>
              </a:rPr>
              <a:t>-controlled LED which will be replaced by a door latch.</a:t>
            </a:r>
          </a:p>
          <a:p>
            <a:endParaRPr lang="en-US" dirty="0" smtClean="0">
              <a:latin typeface="Adobe Arabic" pitchFamily="18" charset="-78"/>
              <a:cs typeface="Adobe Arabic" pitchFamily="18" charset="-78"/>
            </a:endParaRPr>
          </a:p>
          <a:p>
            <a:endParaRPr lang="en-US" dirty="0">
              <a:latin typeface="Adobe Arabic" pitchFamily="18" charset="-78"/>
              <a:cs typeface="Adobe Arabic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014044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dobe Caslon Pro Bold" pitchFamily="18" charset="0"/>
              </a:rPr>
              <a:t>Bluetooth LED controller code</a:t>
            </a:r>
            <a:endParaRPr lang="en-US" dirty="0">
              <a:latin typeface="Adobe Caslon Pro Bold" pitchFamily="18" charset="0"/>
            </a:endParaRPr>
          </a:p>
        </p:txBody>
      </p:sp>
      <p:pic>
        <p:nvPicPr>
          <p:cNvPr id="1029" name="Picture 5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676400"/>
            <a:ext cx="8378793" cy="487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96518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dobe Caslon Pro Bold" pitchFamily="18" charset="0"/>
              </a:rPr>
              <a:t>Bluetooth module schematic</a:t>
            </a:r>
            <a:endParaRPr lang="en-US" dirty="0">
              <a:latin typeface="Adobe Caslon Pro Bold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81000" y="1223220"/>
            <a:ext cx="1618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Original circuit</a:t>
            </a:r>
            <a:endParaRPr lang="en-US" dirty="0"/>
          </a:p>
        </p:txBody>
      </p:sp>
      <p:pic>
        <p:nvPicPr>
          <p:cNvPr id="4099" name="Picture 3" descr="C:\Users\student\Desktop\Hanafi 155893X top secret stuff do not open\pictures and shit\preform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599" y="1592552"/>
            <a:ext cx="8880921" cy="4732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3943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523</TotalTime>
  <Words>345</Words>
  <Application>Microsoft Office PowerPoint</Application>
  <PresentationFormat>On-screen Show (4:3)</PresentationFormat>
  <Paragraphs>72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Adobe Arabic</vt:lpstr>
      <vt:lpstr>Adobe Caslon Pro Bold</vt:lpstr>
      <vt:lpstr>Arial</vt:lpstr>
      <vt:lpstr>Calibri</vt:lpstr>
      <vt:lpstr>Office Theme</vt:lpstr>
      <vt:lpstr>FYP mid-term presentation</vt:lpstr>
      <vt:lpstr>Table of Contents</vt:lpstr>
      <vt:lpstr>Project overview</vt:lpstr>
      <vt:lpstr>Hardware</vt:lpstr>
      <vt:lpstr>Software</vt:lpstr>
      <vt:lpstr>Project execution (Part 2)</vt:lpstr>
      <vt:lpstr>Tasks completed</vt:lpstr>
      <vt:lpstr>Bluetooth LED controller code</vt:lpstr>
      <vt:lpstr>Bluetooth module schematic</vt:lpstr>
      <vt:lpstr>Bluetooth module schematic</vt:lpstr>
      <vt:lpstr>Bluetooth module schematic</vt:lpstr>
      <vt:lpstr>Tasks completed (continued)</vt:lpstr>
      <vt:lpstr>Schematic for door latch and relay</vt:lpstr>
      <vt:lpstr>Problems faced</vt:lpstr>
      <vt:lpstr>Gantt chart</vt:lpstr>
      <vt:lpstr>Future implementation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FYP mid-term presentation</dc:title>
  <dc:creator>student</dc:creator>
  <cp:lastModifiedBy>Hanafi Mokhri</cp:lastModifiedBy>
  <cp:revision>27</cp:revision>
  <dcterms:created xsi:type="dcterms:W3CDTF">2018-07-04T09:05:55Z</dcterms:created>
  <dcterms:modified xsi:type="dcterms:W3CDTF">2018-07-06T01:39:16Z</dcterms:modified>
</cp:coreProperties>
</file>